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45210-0B3F-4233-8878-731EE1C3C82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B5C2-20BA-47CD-A80A-1E676AD37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9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title page should</a:t>
            </a:r>
            <a:r>
              <a:rPr lang="en-US" baseline="0" dirty="0" smtClean="0"/>
              <a:t> tell what your two categories are and what the choices are for each category.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</a:t>
            </a:r>
            <a:r>
              <a:rPr lang="en-US" baseline="0" dirty="0" smtClean="0"/>
              <a:t> there aren’t 30 people in the class, you should make up fictional people and the responses they give.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 the results from your</a:t>
            </a:r>
            <a:r>
              <a:rPr lang="en-US" baseline="0" dirty="0" smtClean="0"/>
              <a:t> response chart in a frequency table.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65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frequency</a:t>
            </a:r>
            <a:r>
              <a:rPr lang="en-US" baseline="0" dirty="0" smtClean="0"/>
              <a:t> table to find the percent of people surveyed who have each category.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4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the percent of people</a:t>
            </a:r>
            <a:r>
              <a:rPr lang="en-US" baseline="0" dirty="0" smtClean="0"/>
              <a:t> surveyed who have each different combination of attributes.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57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the frequency relative to each column. Remember across the bottom, the</a:t>
            </a:r>
            <a:r>
              <a:rPr lang="en-US" baseline="0" dirty="0" smtClean="0"/>
              <a:t> totals should each add up to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63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Find the frequency relative to each row. Remember down the right side, the</a:t>
            </a:r>
            <a:r>
              <a:rPr lang="en-US" baseline="0" dirty="0" smtClean="0"/>
              <a:t> totals should each add up to one.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35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should be able to find the answer to each question by looking at one of the tables you </a:t>
            </a:r>
            <a:r>
              <a:rPr lang="en-US" baseline="0" smtClean="0"/>
              <a:t>have created.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B5C2-20BA-47CD-A80A-1E676AD373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1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54998-D223-4D16-A912-2E7FE648971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9EAD1-EC9E-447A-B54E-BB7C152940F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Favorite Pizza Toppings and Ice Cream Flavors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is the favorite pizza/ice cream combination given the following choices?</a:t>
            </a:r>
          </a:p>
          <a:p>
            <a:r>
              <a:rPr lang="en-US" dirty="0" smtClean="0"/>
              <a:t>Pizza Toppings: Cheese, Pepperoni, Supreme</a:t>
            </a:r>
          </a:p>
          <a:p>
            <a:r>
              <a:rPr lang="en-US" dirty="0" smtClean="0"/>
              <a:t>Ice Cream: Vanilla, Chocolate, Strawberry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27" y="1385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up at least 30 responses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0708693"/>
              </p:ext>
            </p:extLst>
          </p:nvPr>
        </p:nvGraphicFramePr>
        <p:xfrm>
          <a:off x="152400" y="1295400"/>
          <a:ext cx="27432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838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 Cream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7689717"/>
              </p:ext>
            </p:extLst>
          </p:nvPr>
        </p:nvGraphicFramePr>
        <p:xfrm>
          <a:off x="3124200" y="1295402"/>
          <a:ext cx="27432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838200"/>
                <a:gridCol w="914400"/>
              </a:tblGrid>
              <a:tr h="646889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 Cream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69651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322120"/>
              </p:ext>
            </p:extLst>
          </p:nvPr>
        </p:nvGraphicFramePr>
        <p:xfrm>
          <a:off x="6096000" y="1295400"/>
          <a:ext cx="27432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838200"/>
                <a:gridCol w="9144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 Cream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867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Pizza: C=Cheese, P=Pepperoni, S=Supreme</a:t>
            </a:r>
          </a:p>
          <a:p>
            <a:r>
              <a:rPr lang="en-US" dirty="0" smtClean="0"/>
              <a:t>Ice Cream: V=Vanilla, C=Chocolate, S=Strawberry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1362456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Use the responses to create a frequency table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76630"/>
              </p:ext>
            </p:extLst>
          </p:nvPr>
        </p:nvGraphicFramePr>
        <p:xfrm>
          <a:off x="685800" y="2438400"/>
          <a:ext cx="7620000" cy="409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819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Pepperoni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Chocolate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Strawberry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90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Calculate the marginal percents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59352"/>
          </a:xfrm>
        </p:spPr>
        <p:txBody>
          <a:bodyPr/>
          <a:lstStyle/>
          <a:p>
            <a:r>
              <a:rPr lang="en-US" dirty="0" smtClean="0"/>
              <a:t>% who like each pizza topping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6548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% who like each ice cream flavor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Total number of people: 30</a:t>
            </a:r>
          </a:p>
          <a:p>
            <a:endParaRPr lang="en-US" dirty="0"/>
          </a:p>
          <a:p>
            <a:r>
              <a:rPr lang="en-US" dirty="0" smtClean="0"/>
              <a:t>Cheese: 9 people</a:t>
            </a:r>
          </a:p>
          <a:p>
            <a:pPr lvl="1"/>
            <a:r>
              <a:rPr lang="en-US" dirty="0" smtClean="0"/>
              <a:t>9/30= 0.3 </a:t>
            </a:r>
            <a:r>
              <a:rPr lang="en-US" dirty="0" smtClean="0">
                <a:sym typeface="Wingdings" pitchFamily="2" charset="2"/>
              </a:rPr>
              <a:t> 30%</a:t>
            </a:r>
            <a:endParaRPr lang="en-US" dirty="0" smtClean="0"/>
          </a:p>
          <a:p>
            <a:r>
              <a:rPr lang="en-US" dirty="0" smtClean="0"/>
              <a:t>Pepperoni: 12 people</a:t>
            </a:r>
          </a:p>
          <a:p>
            <a:pPr lvl="1"/>
            <a:r>
              <a:rPr lang="en-US" dirty="0" smtClean="0"/>
              <a:t>12/30= 0.4 </a:t>
            </a:r>
            <a:r>
              <a:rPr lang="en-US" dirty="0" smtClean="0">
                <a:sym typeface="Wingdings" pitchFamily="2" charset="2"/>
              </a:rPr>
              <a:t> 40%</a:t>
            </a:r>
            <a:endParaRPr lang="en-US" dirty="0" smtClean="0"/>
          </a:p>
          <a:p>
            <a:r>
              <a:rPr lang="en-US" dirty="0" smtClean="0"/>
              <a:t>Supreme: 9 people</a:t>
            </a:r>
          </a:p>
          <a:p>
            <a:pPr lvl="1"/>
            <a:r>
              <a:rPr lang="en-US" dirty="0" smtClean="0"/>
              <a:t>9/30= 0.3 </a:t>
            </a:r>
            <a:r>
              <a:rPr lang="en-US" dirty="0" smtClean="0">
                <a:sym typeface="Wingdings" pitchFamily="2" charset="2"/>
              </a:rPr>
              <a:t> 30%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Total number of people: 30</a:t>
            </a:r>
          </a:p>
          <a:p>
            <a:endParaRPr lang="en-US" dirty="0"/>
          </a:p>
          <a:p>
            <a:r>
              <a:rPr lang="en-US" dirty="0" smtClean="0"/>
              <a:t>Vanilla: 9 people</a:t>
            </a:r>
          </a:p>
          <a:p>
            <a:pPr lvl="1"/>
            <a:r>
              <a:rPr lang="en-US" dirty="0" smtClean="0"/>
              <a:t>9/30= 0.3 </a:t>
            </a:r>
            <a:r>
              <a:rPr lang="en-US" dirty="0" smtClean="0">
                <a:sym typeface="Wingdings" pitchFamily="2" charset="2"/>
              </a:rPr>
              <a:t> 30%</a:t>
            </a:r>
            <a:endParaRPr lang="en-US" dirty="0" smtClean="0"/>
          </a:p>
          <a:p>
            <a:r>
              <a:rPr lang="en-US" dirty="0" smtClean="0"/>
              <a:t>Chocolate:  16 people</a:t>
            </a:r>
          </a:p>
          <a:p>
            <a:pPr lvl="1"/>
            <a:r>
              <a:rPr lang="en-US" dirty="0" smtClean="0"/>
              <a:t>16/30= 0.533 </a:t>
            </a:r>
            <a:r>
              <a:rPr lang="en-US" dirty="0" smtClean="0">
                <a:sym typeface="Wingdings" pitchFamily="2" charset="2"/>
              </a:rPr>
              <a:t> 53%</a:t>
            </a:r>
            <a:endParaRPr lang="en-US" dirty="0" smtClean="0"/>
          </a:p>
          <a:p>
            <a:r>
              <a:rPr lang="en-US" dirty="0" smtClean="0"/>
              <a:t>Strawberry:  5 people</a:t>
            </a:r>
          </a:p>
          <a:p>
            <a:pPr lvl="1"/>
            <a:r>
              <a:rPr lang="en-US" dirty="0" smtClean="0"/>
              <a:t>5/30= 0.167 </a:t>
            </a:r>
            <a:r>
              <a:rPr lang="en-US" dirty="0" smtClean="0">
                <a:sym typeface="Wingdings" pitchFamily="2" charset="2"/>
              </a:rPr>
              <a:t> 17%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799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51648" cy="1828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Calculate the Joint Relative Frequencies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7854696" cy="609600"/>
          </a:xfrm>
        </p:spPr>
        <p:txBody>
          <a:bodyPr/>
          <a:lstStyle/>
          <a:p>
            <a:r>
              <a:rPr lang="en-US" dirty="0" smtClean="0"/>
              <a:t>Again, there were 30 people surveyed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107293"/>
              </p:ext>
            </p:extLst>
          </p:nvPr>
        </p:nvGraphicFramePr>
        <p:xfrm>
          <a:off x="533400" y="2895600"/>
          <a:ext cx="8077200" cy="342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29224"/>
                <a:gridCol w="2855576"/>
                <a:gridCol w="269240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Cheese &amp; Vanilla</a:t>
                      </a:r>
                    </a:p>
                    <a:p>
                      <a:r>
                        <a:rPr lang="en-US" sz="2400" dirty="0" smtClean="0"/>
                        <a:t>4/30= 0.133</a:t>
                      </a:r>
                    </a:p>
                    <a:p>
                      <a:r>
                        <a:rPr lang="en-US" sz="2400" dirty="0" smtClean="0"/>
                        <a:t>13%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Pepperoni</a:t>
                      </a:r>
                      <a:r>
                        <a:rPr lang="en-US" baseline="0" dirty="0" smtClean="0"/>
                        <a:t> &amp; Vanilla</a:t>
                      </a:r>
                    </a:p>
                    <a:p>
                      <a:r>
                        <a:rPr lang="en-US" sz="2400" baseline="0" dirty="0" smtClean="0"/>
                        <a:t>4/30= 0.133</a:t>
                      </a:r>
                    </a:p>
                    <a:p>
                      <a:r>
                        <a:rPr lang="en-US" sz="2400" baseline="0" dirty="0" smtClean="0"/>
                        <a:t>13%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Supreme &amp; Vanilla</a:t>
                      </a:r>
                    </a:p>
                    <a:p>
                      <a:r>
                        <a:rPr lang="en-US" sz="2400" dirty="0" smtClean="0"/>
                        <a:t>1/30= 0.033</a:t>
                      </a:r>
                    </a:p>
                    <a:p>
                      <a:r>
                        <a:rPr lang="en-US" sz="2400" dirty="0" smtClean="0"/>
                        <a:t>3%</a:t>
                      </a:r>
                      <a:endParaRPr lang="en-US" sz="24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Cheese &amp; Chocolate</a:t>
                      </a:r>
                    </a:p>
                    <a:p>
                      <a:r>
                        <a:rPr lang="en-US" sz="2400" b="1" dirty="0" smtClean="0"/>
                        <a:t>3/30= 0.1</a:t>
                      </a:r>
                    </a:p>
                    <a:p>
                      <a:r>
                        <a:rPr lang="en-US" sz="2400" b="1" dirty="0" smtClean="0"/>
                        <a:t>10%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Pepperoni &amp; Chocolate</a:t>
                      </a:r>
                    </a:p>
                    <a:p>
                      <a:r>
                        <a:rPr lang="en-US" sz="2400" b="1" dirty="0" smtClean="0"/>
                        <a:t>6/30= 0.2</a:t>
                      </a:r>
                    </a:p>
                    <a:p>
                      <a:r>
                        <a:rPr lang="en-US" sz="2400" b="1" dirty="0" smtClean="0"/>
                        <a:t>20%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Supreme &amp; Chocolate</a:t>
                      </a:r>
                    </a:p>
                    <a:p>
                      <a:r>
                        <a:rPr lang="en-US" sz="2400" b="1" dirty="0" smtClean="0"/>
                        <a:t>7/30= 0.233</a:t>
                      </a:r>
                    </a:p>
                    <a:p>
                      <a:r>
                        <a:rPr lang="en-US" sz="2400" b="1" dirty="0" smtClean="0"/>
                        <a:t>23%</a:t>
                      </a:r>
                      <a:endParaRPr lang="en-US" sz="2400" b="1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Cheese &amp; Strawberry</a:t>
                      </a:r>
                    </a:p>
                    <a:p>
                      <a:r>
                        <a:rPr lang="en-US" sz="2400" b="1" dirty="0" smtClean="0"/>
                        <a:t>2/30= 0.067</a:t>
                      </a:r>
                    </a:p>
                    <a:p>
                      <a:r>
                        <a:rPr lang="en-US" sz="2400" b="1" dirty="0" smtClean="0"/>
                        <a:t>7%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Pepperoni &amp; Strawberry</a:t>
                      </a:r>
                    </a:p>
                    <a:p>
                      <a:r>
                        <a:rPr lang="en-US" sz="2400" b="1" dirty="0" smtClean="0"/>
                        <a:t>2/30= 0.067</a:t>
                      </a:r>
                    </a:p>
                    <a:p>
                      <a:r>
                        <a:rPr lang="en-US" sz="2400" b="1" dirty="0" smtClean="0"/>
                        <a:t>7%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Supreme &amp; Strawberry</a:t>
                      </a:r>
                    </a:p>
                    <a:p>
                      <a:r>
                        <a:rPr lang="en-US" sz="2400" b="1" dirty="0" smtClean="0"/>
                        <a:t>1/30= 0.033</a:t>
                      </a:r>
                    </a:p>
                    <a:p>
                      <a:r>
                        <a:rPr lang="en-US" sz="2400" b="1" dirty="0" smtClean="0"/>
                        <a:t>3%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5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a frequency table relative to favorite type of ice cream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544525"/>
              </p:ext>
            </p:extLst>
          </p:nvPr>
        </p:nvGraphicFramePr>
        <p:xfrm>
          <a:off x="1371600" y="1981200"/>
          <a:ext cx="6096000" cy="409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819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Pepperoni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Supreme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4/9 = 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4/12 = 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1/9 = .11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Chocolate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3/9 = 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6/12 = 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7/9 = . 78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Strawberry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2/9 = 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2/12 = 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1/9 = .11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9/9 =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 =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9/9 = 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38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a frequency table relative to favorite pizza topping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925337"/>
              </p:ext>
            </p:extLst>
          </p:nvPr>
        </p:nvGraphicFramePr>
        <p:xfrm>
          <a:off x="457200" y="1905000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Pepperoni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4/9 = 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4/9 = 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1/9 = 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9/9 = 1 .0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Chocolate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3/16 = 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6/16 = 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7/16 = 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16/16 = 1.0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Strawberry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2/5 = 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2/5 = 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1/5 = 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 = 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1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(at least) 5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percentage of people surveyed liked chocolate ice cream best?</a:t>
            </a:r>
          </a:p>
          <a:p>
            <a:r>
              <a:rPr lang="en-US" dirty="0" smtClean="0"/>
              <a:t>How many people have the favorite combination of supreme pizza and chocolate ice cream?</a:t>
            </a:r>
          </a:p>
          <a:p>
            <a:r>
              <a:rPr lang="en-US" dirty="0" smtClean="0"/>
              <a:t>What percentage of people who like cheese pizza best prefer strawberry ice cream?</a:t>
            </a:r>
          </a:p>
          <a:p>
            <a:r>
              <a:rPr lang="en-US" dirty="0" smtClean="0"/>
              <a:t>What is the favorite choice of pizza topping?</a:t>
            </a:r>
          </a:p>
          <a:p>
            <a:r>
              <a:rPr lang="en-US" dirty="0" smtClean="0"/>
              <a:t>What is the least favorite flavor of ice cream?</a:t>
            </a:r>
          </a:p>
        </p:txBody>
      </p:sp>
    </p:spTree>
    <p:extLst>
      <p:ext uri="{BB962C8B-B14F-4D97-AF65-F5344CB8AC3E}">
        <p14:creationId xmlns:p14="http://schemas.microsoft.com/office/powerpoint/2010/main" val="140613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712</Words>
  <Application>Microsoft Office PowerPoint</Application>
  <PresentationFormat>On-screen Show (4:3)</PresentationFormat>
  <Paragraphs>241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Flow</vt:lpstr>
      <vt:lpstr>Favorite Pizza Toppings and Ice Cream Flavors</vt:lpstr>
      <vt:lpstr>Make up at least 30 responses</vt:lpstr>
      <vt:lpstr>Use the responses to create a frequency table</vt:lpstr>
      <vt:lpstr>Calculate the marginal percents</vt:lpstr>
      <vt:lpstr>Calculate the Joint Relative Frequencies</vt:lpstr>
      <vt:lpstr>Make a frequency table relative to favorite type of ice cream</vt:lpstr>
      <vt:lpstr>Make a frequency table relative to favorite pizza topping</vt:lpstr>
      <vt:lpstr>Create (at least) 5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Ewald</dc:creator>
  <cp:lastModifiedBy>Dexter Savage</cp:lastModifiedBy>
  <cp:revision>9</cp:revision>
  <dcterms:created xsi:type="dcterms:W3CDTF">2012-10-29T23:39:52Z</dcterms:created>
  <dcterms:modified xsi:type="dcterms:W3CDTF">2018-05-13T22:00:07Z</dcterms:modified>
</cp:coreProperties>
</file>